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57"/>
  </p:notesMasterIdLst>
  <p:sldIdLst>
    <p:sldId id="321" r:id="rId3"/>
    <p:sldId id="405" r:id="rId4"/>
    <p:sldId id="351" r:id="rId5"/>
    <p:sldId id="406" r:id="rId6"/>
    <p:sldId id="450" r:id="rId7"/>
    <p:sldId id="423" r:id="rId8"/>
    <p:sldId id="414" r:id="rId9"/>
    <p:sldId id="424" r:id="rId10"/>
    <p:sldId id="425" r:id="rId11"/>
    <p:sldId id="449" r:id="rId12"/>
    <p:sldId id="463" r:id="rId13"/>
    <p:sldId id="464" r:id="rId14"/>
    <p:sldId id="465" r:id="rId15"/>
    <p:sldId id="466" r:id="rId16"/>
    <p:sldId id="467" r:id="rId17"/>
    <p:sldId id="468" r:id="rId18"/>
    <p:sldId id="469" r:id="rId19"/>
    <p:sldId id="470" r:id="rId20"/>
    <p:sldId id="471" r:id="rId21"/>
    <p:sldId id="472" r:id="rId22"/>
    <p:sldId id="473" r:id="rId23"/>
    <p:sldId id="426" r:id="rId24"/>
    <p:sldId id="427" r:id="rId25"/>
    <p:sldId id="428" r:id="rId26"/>
    <p:sldId id="429" r:id="rId27"/>
    <p:sldId id="431" r:id="rId28"/>
    <p:sldId id="432" r:id="rId29"/>
    <p:sldId id="433" r:id="rId30"/>
    <p:sldId id="434" r:id="rId31"/>
    <p:sldId id="435" r:id="rId32"/>
    <p:sldId id="436" r:id="rId33"/>
    <p:sldId id="438" r:id="rId34"/>
    <p:sldId id="439" r:id="rId35"/>
    <p:sldId id="440" r:id="rId36"/>
    <p:sldId id="441" r:id="rId37"/>
    <p:sldId id="442" r:id="rId38"/>
    <p:sldId id="443" r:id="rId39"/>
    <p:sldId id="444" r:id="rId40"/>
    <p:sldId id="445" r:id="rId41"/>
    <p:sldId id="446" r:id="rId42"/>
    <p:sldId id="447" r:id="rId43"/>
    <p:sldId id="448" r:id="rId44"/>
    <p:sldId id="451" r:id="rId45"/>
    <p:sldId id="462" r:id="rId46"/>
    <p:sldId id="452" r:id="rId47"/>
    <p:sldId id="453" r:id="rId48"/>
    <p:sldId id="454" r:id="rId49"/>
    <p:sldId id="455" r:id="rId50"/>
    <p:sldId id="456" r:id="rId51"/>
    <p:sldId id="457" r:id="rId52"/>
    <p:sldId id="458" r:id="rId53"/>
    <p:sldId id="459" r:id="rId54"/>
    <p:sldId id="460" r:id="rId55"/>
    <p:sldId id="461" r:id="rId56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6BB0F07-25D3-40CE-B0F4-054DAF0D26E1}">
          <p14:sldIdLst>
            <p14:sldId id="321"/>
            <p14:sldId id="405"/>
            <p14:sldId id="351"/>
            <p14:sldId id="406"/>
            <p14:sldId id="450"/>
            <p14:sldId id="423"/>
            <p14:sldId id="414"/>
            <p14:sldId id="424"/>
            <p14:sldId id="425"/>
            <p14:sldId id="449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26"/>
            <p14:sldId id="427"/>
            <p14:sldId id="428"/>
            <p14:sldId id="429"/>
            <p14:sldId id="431"/>
            <p14:sldId id="432"/>
            <p14:sldId id="433"/>
            <p14:sldId id="434"/>
            <p14:sldId id="435"/>
            <p14:sldId id="436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51"/>
            <p14:sldId id="462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9900"/>
    <a:srgbClr val="0000FF"/>
    <a:srgbClr val="3232C8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5" autoAdjust="0"/>
    <p:restoredTop sz="95400" autoAdjust="0"/>
  </p:normalViewPr>
  <p:slideViewPr>
    <p:cSldViewPr>
      <p:cViewPr varScale="1">
        <p:scale>
          <a:sx n="114" d="100"/>
          <a:sy n="114" d="100"/>
        </p:scale>
        <p:origin x="1296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7AB28E4-D0F4-473D-BC83-AE812BB6AFB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91010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030B75-0E80-47D2-AC42-E90E2A7228EE}" type="slidenum">
              <a:rPr lang="en-US" altLang="zh-TW" smtClean="0"/>
              <a:pPr/>
              <a:t>1</a:t>
            </a:fld>
            <a:endParaRPr lang="en-US" altLang="zh-TW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29454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4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 descr="log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27988" y="5734050"/>
            <a:ext cx="854075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圖片 12" descr="Microsystem_Mark1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844675"/>
            <a:ext cx="2592388" cy="194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5" descr="123142210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825" y="3860800"/>
            <a:ext cx="2232025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124075" y="2130425"/>
            <a:ext cx="6840538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843213" y="3860800"/>
            <a:ext cx="6113462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75475" y="6453188"/>
            <a:ext cx="2133600" cy="3603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E39C2D-F00A-4725-8FEE-120C44A801A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7F1743-F4BF-460A-A4D4-DCB4B43E19F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15175-48DE-4C6C-A897-26408B22C22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DB271-6A2F-43E4-9482-531DF2A612D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6E5996-249E-4F85-9474-3DFDE86CA73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C9BDF3-3769-401A-9FBC-6C684A899C3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2E5C0-0EEB-476D-A93B-33CB419792E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F600AF-A78A-413B-9570-4F85C0D9753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F0F82-2A68-43CD-9781-5CB79EDD20A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06BA18-4C85-445D-8064-2636B290E6D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CFEF7-FED9-4CEC-A9AE-31281723E6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9D463-1FF0-4C49-AA43-327DA378819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70D4B4-5A36-4765-B935-2F3CDE4860F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6DA01-4BAB-40AD-9B45-8959AAE4E7C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E5A8F-CE30-41C4-9644-E8B8E6879CB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0D17A-B7E6-4541-A2D2-7E8A1CD0EC8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FD2E7-806B-43EB-8EFE-2C8032BEC6F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9835B0-7991-47FE-83E6-588C608CAD6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1C240-6337-4013-B776-7E338EB1910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97E7BD-8499-466D-97D6-DC6F536487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327C5-C215-4A5C-A489-BD89E1C3AAA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E058E-8552-4387-998C-8B573E9508D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6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4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76375" y="274638"/>
            <a:ext cx="72104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8488" y="6453188"/>
            <a:ext cx="2133600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0B4550C1-F6E0-47A5-BC6F-A44D5BCE980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3" name="Rectangle 7"/>
          <p:cNvSpPr/>
          <p:nvPr/>
        </p:nvSpPr>
        <p:spPr>
          <a:xfrm>
            <a:off x="0" y="1412875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/>
          </a:p>
        </p:txBody>
      </p:sp>
      <p:sp>
        <p:nvSpPr>
          <p:cNvPr id="15" name="Rectangle 8"/>
          <p:cNvSpPr/>
          <p:nvPr/>
        </p:nvSpPr>
        <p:spPr>
          <a:xfrm>
            <a:off x="555625" y="1412875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/>
          </a:p>
        </p:txBody>
      </p:sp>
      <p:pic>
        <p:nvPicPr>
          <p:cNvPr id="1034" name="圖片 10" descr="Microsystem_Mark1.pn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71438" y="188913"/>
            <a:ext cx="152400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6" descr="logo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27988" y="5734050"/>
            <a:ext cx="854075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w Cen MT" pitchFamily="34" charset="0"/>
          <a:ea typeface="微軟正黑體" pitchFamily="34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w Cen MT" pitchFamily="34" charset="0"/>
          <a:ea typeface="微軟正黑體" pitchFamily="34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w Cen MT" pitchFamily="34" charset="0"/>
          <a:ea typeface="微軟正黑體" pitchFamily="34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w Cen MT" pitchFamily="34" charset="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w Cen MT" pitchFamily="34" charset="0"/>
          <a:ea typeface="微軟正黑體" pitchFamily="34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w Cen MT" pitchFamily="34" charset="0"/>
          <a:ea typeface="微軟正黑體" pitchFamily="34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w Cen MT" pitchFamily="34" charset="0"/>
          <a:ea typeface="微軟正黑體" pitchFamily="34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w Cen MT" pitchFamily="34" charset="0"/>
          <a:ea typeface="微軟正黑體" pitchFamily="34" charset="-12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kumimoji="1" sz="2600">
          <a:solidFill>
            <a:schemeClr val="tx1"/>
          </a:solidFill>
          <a:latin typeface="+mn-lt"/>
          <a:ea typeface="+mn-ea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kumimoji="1" sz="2300">
          <a:solidFill>
            <a:schemeClr val="tx1"/>
          </a:solidFill>
          <a:latin typeface="+mn-lt"/>
          <a:ea typeface="+mn-ea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EB641B"/>
        </a:buClr>
        <a:buSzPct val="75000"/>
        <a:buFont typeface="Wingdings" pitchFamily="2" charset="2"/>
        <a:buChar char=""/>
        <a:defRPr kumimoji="1" sz="2000">
          <a:solidFill>
            <a:schemeClr val="tx1"/>
          </a:solidFill>
          <a:latin typeface="+mn-lt"/>
          <a:ea typeface="+mn-ea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39639D"/>
        </a:buClr>
        <a:buSzPct val="65000"/>
        <a:buFont typeface="Wingdings" pitchFamily="2" charset="2"/>
        <a:buChar char=""/>
        <a:defRPr kumimoji="1" sz="2000">
          <a:solidFill>
            <a:schemeClr val="tx1"/>
          </a:solidFill>
          <a:latin typeface="+mn-lt"/>
          <a:ea typeface="+mn-ea"/>
        </a:defRPr>
      </a:lvl5pPr>
      <a:lvl6pPr marL="2286000" indent="-228600" algn="l" rtl="0" eaLnBrk="0" fontAlgn="base" hangingPunct="0">
        <a:spcBef>
          <a:spcPts val="400"/>
        </a:spcBef>
        <a:spcAft>
          <a:spcPct val="0"/>
        </a:spcAft>
        <a:buClr>
          <a:srgbClr val="39639D"/>
        </a:buClr>
        <a:buSzPct val="65000"/>
        <a:buFont typeface="Wingdings" pitchFamily="2" charset="2"/>
        <a:buChar char=""/>
        <a:defRPr kumimoji="1" sz="2000">
          <a:solidFill>
            <a:schemeClr val="tx1"/>
          </a:solidFill>
          <a:latin typeface="+mn-lt"/>
          <a:ea typeface="+mn-ea"/>
        </a:defRPr>
      </a:lvl6pPr>
      <a:lvl7pPr marL="2743200" indent="-228600" algn="l" rtl="0" eaLnBrk="0" fontAlgn="base" hangingPunct="0">
        <a:spcBef>
          <a:spcPts val="400"/>
        </a:spcBef>
        <a:spcAft>
          <a:spcPct val="0"/>
        </a:spcAft>
        <a:buClr>
          <a:srgbClr val="39639D"/>
        </a:buClr>
        <a:buSzPct val="65000"/>
        <a:buFont typeface="Wingdings" pitchFamily="2" charset="2"/>
        <a:buChar char=""/>
        <a:defRPr kumimoji="1" sz="2000">
          <a:solidFill>
            <a:schemeClr val="tx1"/>
          </a:solidFill>
          <a:latin typeface="+mn-lt"/>
          <a:ea typeface="+mn-ea"/>
        </a:defRPr>
      </a:lvl7pPr>
      <a:lvl8pPr marL="3200400" indent="-228600" algn="l" rtl="0" eaLnBrk="0" fontAlgn="base" hangingPunct="0">
        <a:spcBef>
          <a:spcPts val="400"/>
        </a:spcBef>
        <a:spcAft>
          <a:spcPct val="0"/>
        </a:spcAft>
        <a:buClr>
          <a:srgbClr val="39639D"/>
        </a:buClr>
        <a:buSzPct val="65000"/>
        <a:buFont typeface="Wingdings" pitchFamily="2" charset="2"/>
        <a:buChar char=""/>
        <a:defRPr kumimoji="1" sz="2000">
          <a:solidFill>
            <a:schemeClr val="tx1"/>
          </a:solidFill>
          <a:latin typeface="+mn-lt"/>
          <a:ea typeface="+mn-ea"/>
        </a:defRPr>
      </a:lvl8pPr>
      <a:lvl9pPr marL="3657600" indent="-228600" algn="l" rtl="0" eaLnBrk="0" fontAlgn="base" hangingPunct="0">
        <a:spcBef>
          <a:spcPts val="400"/>
        </a:spcBef>
        <a:spcAft>
          <a:spcPct val="0"/>
        </a:spcAft>
        <a:buClr>
          <a:srgbClr val="39639D"/>
        </a:buClr>
        <a:buSzPct val="65000"/>
        <a:buFont typeface="Wingdings" pitchFamily="2" charset="2"/>
        <a:buChar char="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4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73888" y="6451600"/>
            <a:ext cx="21336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37D47FD-37A4-4D71-B7E1-39D8E265AC6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183" name="Rectangle 15"/>
          <p:cNvSpPr>
            <a:spLocks noChangeArrowheads="1"/>
          </p:cNvSpPr>
          <p:nvPr/>
        </p:nvSpPr>
        <p:spPr bwMode="auto">
          <a:xfrm>
            <a:off x="2124075" y="2130425"/>
            <a:ext cx="6840538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TW" altLang="en-US" sz="4400">
                <a:solidFill>
                  <a:schemeClr val="tx2"/>
                </a:solidFill>
              </a:rPr>
              <a:t>按一下以編輯母片標題樣式</a:t>
            </a:r>
          </a:p>
        </p:txBody>
      </p:sp>
      <p:sp>
        <p:nvSpPr>
          <p:cNvPr id="7184" name="Rectangle 16"/>
          <p:cNvSpPr>
            <a:spLocks noChangeArrowheads="1"/>
          </p:cNvSpPr>
          <p:nvPr/>
        </p:nvSpPr>
        <p:spPr bwMode="auto">
          <a:xfrm>
            <a:off x="2843213" y="3860800"/>
            <a:ext cx="6113462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3200"/>
              <a:t>按一下以編輯母片副標題樣式</a:t>
            </a:r>
          </a:p>
        </p:txBody>
      </p:sp>
      <p:pic>
        <p:nvPicPr>
          <p:cNvPr id="2056" name="圖片 12" descr="Microsystem_Mark1.pn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1844675"/>
            <a:ext cx="2592388" cy="194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18" descr="123142210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825" y="3860800"/>
            <a:ext cx="2232025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9" descr="logo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27988" y="5734050"/>
            <a:ext cx="854075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xilinx.com/support/download.htm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575B16C7-74AA-456A-B5F4-5B3160A67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0745" y="1843335"/>
            <a:ext cx="6624736" cy="1470025"/>
          </a:xfrm>
        </p:spPr>
        <p:txBody>
          <a:bodyPr/>
          <a:lstStyle/>
          <a:p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Computer Organization</a:t>
            </a:r>
            <a:br>
              <a:rPr lang="en-US" altLang="zh-TW" sz="3200" b="1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Homework 2</a:t>
            </a:r>
            <a:br>
              <a:rPr lang="en-US" altLang="zh-TW" sz="3200" b="1" dirty="0">
                <a:latin typeface="Times New Roman" pitchFamily="18" charset="0"/>
                <a:cs typeface="Times New Roman" pitchFamily="18" charset="0"/>
              </a:rPr>
            </a:br>
            <a:endParaRPr lang="zh-TW" alt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overflow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1571499"/>
            <a:ext cx="2512927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24000">
              <a:lnSpc>
                <a:spcPts val="3500"/>
              </a:lnSpc>
              <a:buFont typeface="Wingdings" panose="05000000000000000000" pitchFamily="2" charset="2"/>
              <a:buChar char="u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偵測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overflow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之方式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324000">
              <a:lnSpc>
                <a:spcPts val="3500"/>
              </a:lnSpc>
              <a:buFont typeface="Wingdings" panose="05000000000000000000" pitchFamily="2" charset="2"/>
              <a:buChar char="u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039396"/>
              </p:ext>
            </p:extLst>
          </p:nvPr>
        </p:nvGraphicFramePr>
        <p:xfrm>
          <a:off x="395536" y="2107089"/>
          <a:ext cx="33480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C1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C2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向右箭號 6"/>
          <p:cNvSpPr/>
          <p:nvPr/>
        </p:nvSpPr>
        <p:spPr>
          <a:xfrm>
            <a:off x="4788024" y="2769461"/>
            <a:ext cx="720080" cy="5040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228184" y="2779521"/>
            <a:ext cx="2412044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 = C1 </a:t>
            </a:r>
            <a:r>
              <a:rPr lang="en-US" altLang="zh-TW" sz="2400" dirty="0">
                <a:solidFill>
                  <a:srgbClr val="C00000"/>
                </a:solidFill>
              </a:rPr>
              <a:t>XOR</a:t>
            </a:r>
            <a:r>
              <a:rPr lang="en-US" altLang="zh-TW" sz="2400" dirty="0"/>
              <a:t> C2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319972" y="4653136"/>
            <a:ext cx="162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0xxx 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319972" y="5013176"/>
            <a:ext cx="162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0xxx 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3923928" y="5614612"/>
            <a:ext cx="16561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加號 18"/>
          <p:cNvSpPr/>
          <p:nvPr/>
        </p:nvSpPr>
        <p:spPr>
          <a:xfrm>
            <a:off x="3815916" y="5111451"/>
            <a:ext cx="325304" cy="392834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0" name="文字方塊 19"/>
          <p:cNvSpPr txBox="1"/>
          <p:nvPr/>
        </p:nvSpPr>
        <p:spPr>
          <a:xfrm>
            <a:off x="4141219" y="5504285"/>
            <a:ext cx="1869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 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319972" y="4312875"/>
            <a:ext cx="99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V="1">
            <a:off x="4644008" y="4437112"/>
            <a:ext cx="431930" cy="7200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3881292" y="5995394"/>
            <a:ext cx="396162" cy="2337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045262" y="4252446"/>
            <a:ext cx="59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C1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545439" y="6249749"/>
            <a:ext cx="59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01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331640" y="476672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sz="4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Downloading </a:t>
            </a:r>
            <a:r>
              <a:rPr lang="en-US" altLang="zh-TW" sz="4400" kern="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Vivado</a:t>
            </a:r>
            <a:endParaRPr lang="en-US" altLang="zh-TW" sz="4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95536" y="1646798"/>
            <a:ext cx="8686552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3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Xilinx </a:t>
            </a:r>
            <a:r>
              <a:rPr lang="en-US" altLang="zh-TW" sz="2300" dirty="0" err="1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Vivado</a:t>
            </a:r>
            <a:r>
              <a:rPr lang="en-US" altLang="zh-TW" sz="23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Website</a:t>
            </a:r>
            <a:br>
              <a:rPr lang="en-US" altLang="zh-TW" sz="23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  <a:hlinkClick r:id="rId2"/>
              </a:rPr>
              <a:t>https://www.xilinx.com/support/download.html</a:t>
            </a:r>
            <a:endParaRPr lang="en-US" altLang="zh-TW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44371" y="3041828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1. 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點選下載 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All OS installer Single-File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643958"/>
            <a:ext cx="5043499" cy="318003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23728" y="5780997"/>
            <a:ext cx="4248472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9397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331640" y="476672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sz="4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Installing </a:t>
            </a:r>
            <a:r>
              <a:rPr lang="en-US" altLang="zh-TW" sz="4400" kern="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Vivado</a:t>
            </a:r>
            <a:endParaRPr lang="en-US" altLang="zh-TW" sz="4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11560" y="1748309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1. 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點選 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Next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6" y="2293583"/>
            <a:ext cx="5688632" cy="430957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796136" y="6343161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090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331640" y="476672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sz="4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Installing </a:t>
            </a:r>
            <a:r>
              <a:rPr lang="en-US" altLang="zh-TW" sz="4400" kern="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Vivado</a:t>
            </a:r>
            <a:endParaRPr lang="en-US" altLang="zh-TW" sz="4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11560" y="174830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2. 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勾選 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3.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點選 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Next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29874"/>
            <a:ext cx="6007770" cy="455510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15616" y="3501008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115616" y="4656469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115616" y="5589240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868144" y="6459137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142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331640" y="476672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sz="4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Installing </a:t>
            </a:r>
            <a:r>
              <a:rPr lang="en-US" altLang="zh-TW" sz="4400" kern="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Vivado</a:t>
            </a:r>
            <a:endParaRPr lang="en-US" altLang="zh-TW" sz="4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11560" y="1748309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2. 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安裝 </a:t>
            </a:r>
            <a:r>
              <a:rPr lang="en-US" altLang="zh-TW" sz="2400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Vivado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 HL System Edition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5490309" cy="41910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86347" y="4005064"/>
            <a:ext cx="549158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03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331640" y="476672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sz="4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Installing </a:t>
            </a:r>
            <a:r>
              <a:rPr lang="en-US" altLang="zh-TW" sz="4400" kern="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Vivado</a:t>
            </a:r>
            <a:endParaRPr lang="en-US" altLang="zh-TW" sz="4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11560" y="1748309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4. 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安裝 </a:t>
            </a:r>
            <a:r>
              <a:rPr lang="en-US" altLang="zh-TW" sz="2400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Vivado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 HL System Edition 5.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點選 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Next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5490309" cy="41910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86347" y="4005064"/>
            <a:ext cx="549158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724128" y="6331049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954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331640" y="476672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sz="4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Installing </a:t>
            </a:r>
            <a:r>
              <a:rPr lang="en-US" altLang="zh-TW" sz="4400" kern="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Vivado</a:t>
            </a:r>
            <a:endParaRPr lang="en-US" altLang="zh-TW" sz="4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11560" y="1748309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6. 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勾選安裝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SDK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選項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 7.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點選 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Next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248624"/>
            <a:ext cx="5750455" cy="437595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682191" y="3425741"/>
            <a:ext cx="1449649" cy="219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084168" y="6331049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0393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87" y="2264161"/>
            <a:ext cx="5972119" cy="452081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331640" y="476672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sz="4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Installing </a:t>
            </a:r>
            <a:r>
              <a:rPr lang="en-US" altLang="zh-TW" sz="4400" kern="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Vivado</a:t>
            </a:r>
            <a:endParaRPr lang="en-US" altLang="zh-TW" sz="4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11560" y="1748309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8.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選擇安裝目錄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 9.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點選 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Next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47664" y="3212977"/>
            <a:ext cx="24482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300192" y="6496943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293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338611"/>
            <a:ext cx="5786983" cy="440711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331640" y="476672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sz="4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Installing </a:t>
            </a:r>
            <a:r>
              <a:rPr lang="en-US" altLang="zh-TW" sz="4400" kern="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Vivado</a:t>
            </a:r>
            <a:endParaRPr lang="en-US" altLang="zh-TW" sz="4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11560" y="1748309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10.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安裝 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Driver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 按下確定</a:t>
            </a:r>
          </a:p>
        </p:txBody>
      </p:sp>
      <p:sp>
        <p:nvSpPr>
          <p:cNvPr id="8" name="矩形 7"/>
          <p:cNvSpPr/>
          <p:nvPr/>
        </p:nvSpPr>
        <p:spPr>
          <a:xfrm>
            <a:off x="5220072" y="4941168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7120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209974"/>
            <a:ext cx="5964585" cy="451158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331640" y="476672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sz="4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Installing </a:t>
            </a:r>
            <a:r>
              <a:rPr lang="en-US" altLang="zh-TW" sz="4400" kern="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Vivado</a:t>
            </a:r>
            <a:endParaRPr lang="en-US" altLang="zh-TW" sz="4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11560" y="1748309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11.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按下確定</a:t>
            </a:r>
          </a:p>
        </p:txBody>
      </p:sp>
      <p:sp>
        <p:nvSpPr>
          <p:cNvPr id="8" name="矩形 7"/>
          <p:cNvSpPr/>
          <p:nvPr/>
        </p:nvSpPr>
        <p:spPr>
          <a:xfrm>
            <a:off x="4716016" y="4941168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287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ALU 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是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CPU 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中不可或缺的運算元件，對於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R-Type 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指令而言，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ALU 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會根據指令中的最低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6 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個位元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『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功能欄位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(Function)』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的值來決 定執行動作；對於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SW/LW 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而言，會使用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ALU 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做加法來計算記憶體位置。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9D463-1FF0-4C49-AA43-327DA3788198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746BF31-09BB-48BD-9E8B-27E8324099FC}"/>
              </a:ext>
            </a:extLst>
          </p:cNvPr>
          <p:cNvSpPr txBox="1">
            <a:spLocks/>
          </p:cNvSpPr>
          <p:nvPr/>
        </p:nvSpPr>
        <p:spPr bwMode="auto">
          <a:xfrm>
            <a:off x="1628775" y="427038"/>
            <a:ext cx="72104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sz="4400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ALU</a:t>
            </a:r>
            <a:endParaRPr lang="zh-TW" altLang="en-US" sz="4400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414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610" y="2217737"/>
            <a:ext cx="5840747" cy="444095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331640" y="476672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sz="4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Installing </a:t>
            </a:r>
            <a:r>
              <a:rPr lang="en-US" altLang="zh-TW" sz="4400" kern="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Vivado</a:t>
            </a:r>
            <a:endParaRPr lang="en-US" altLang="zh-TW" sz="4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11560" y="1748309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12.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關閉不安裝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MATLAB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16216" y="3453247"/>
            <a:ext cx="4322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185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0F1DD37-8357-4321-9BD7-3FD108442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209974"/>
            <a:ext cx="5143009" cy="4536371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331640" y="476672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sz="4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Installing </a:t>
            </a:r>
            <a:r>
              <a:rPr lang="en-US" altLang="zh-TW" sz="4400" kern="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Vivado</a:t>
            </a:r>
            <a:endParaRPr lang="en-US" altLang="zh-TW" sz="4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11560" y="1748309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13.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新增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License 2100@140.118.115.17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59832" y="4581128"/>
            <a:ext cx="33843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946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72816"/>
            <a:ext cx="7455017" cy="4449713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Create project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3608" y="2780928"/>
            <a:ext cx="86409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18976" y="259626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147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Create project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88" y="1690317"/>
            <a:ext cx="7028400" cy="47628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652120" y="6093295"/>
            <a:ext cx="792088" cy="369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296343" y="588604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131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Create</a:t>
            </a:r>
            <a:r>
              <a:rPr lang="en-US" altLang="zh-TW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project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00808"/>
            <a:ext cx="7028400" cy="462799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42066" y="2492896"/>
            <a:ext cx="702994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69728" y="6021288"/>
            <a:ext cx="864096" cy="307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00181" y="236850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313951" y="567697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186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Create project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72816"/>
            <a:ext cx="7028400" cy="422394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90638" y="2564904"/>
            <a:ext cx="6937745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724128" y="5661248"/>
            <a:ext cx="792088" cy="335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07083" y="238023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5.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364088" y="541665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6.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1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Create project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39" y="1722641"/>
            <a:ext cx="7028400" cy="506065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51720" y="2636912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157018" y="4653136"/>
            <a:ext cx="687136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691680" y="241159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7.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01241" y="439181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8.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436096" y="616530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9.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96136" y="6453188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579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Create project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85" y="1695947"/>
            <a:ext cx="7028400" cy="506065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16216" y="6381328"/>
            <a:ext cx="7920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012685" y="6192016"/>
            <a:ext cx="5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244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Add Source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8326041" cy="397634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79712" y="3356992"/>
            <a:ext cx="136815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93346" y="3319647"/>
            <a:ext cx="5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11.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0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Add Source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08" y="1844824"/>
            <a:ext cx="6850380" cy="4533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55776" y="2996952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012160" y="5998915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123728" y="2956302"/>
            <a:ext cx="5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580112" y="5701755"/>
            <a:ext cx="5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13.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37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Architecture</a:t>
            </a:r>
            <a:endParaRPr lang="zh-TW" altLang="en-US" sz="440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9D463-1FF0-4C49-AA43-327DA3788198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16832"/>
            <a:ext cx="6638095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30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Add Source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4" y="1664342"/>
            <a:ext cx="7043824" cy="46721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87824" y="4869160"/>
            <a:ext cx="10801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484293" y="4869160"/>
            <a:ext cx="5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14.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028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Add Source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26" y="1863176"/>
            <a:ext cx="7200800" cy="42745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1640" y="2276872"/>
            <a:ext cx="504056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524328" y="5661248"/>
            <a:ext cx="50739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63850" y="2092206"/>
            <a:ext cx="5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15.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092280" y="5553038"/>
            <a:ext cx="5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16.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372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Add Source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63176"/>
            <a:ext cx="8387953" cy="4274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100392" y="5661248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99592" y="2276872"/>
            <a:ext cx="79208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41638" y="2092206"/>
            <a:ext cx="5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17.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596861" y="5476582"/>
            <a:ext cx="5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18.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848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Add Source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08" y="1916832"/>
            <a:ext cx="6627880" cy="439627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52444" y="6025071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156176" y="5700320"/>
            <a:ext cx="5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19.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38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Add Source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3" y="1844824"/>
            <a:ext cx="7591524" cy="452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38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Add Simulation Source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1844824"/>
            <a:ext cx="8053569" cy="38884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67744" y="3466916"/>
            <a:ext cx="12961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835696" y="3282250"/>
            <a:ext cx="5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20.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742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Add Simulation Source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0808"/>
            <a:ext cx="6984776" cy="4633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55776" y="3140968"/>
            <a:ext cx="151216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796136" y="6017314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364088" y="5713268"/>
            <a:ext cx="5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52245" y="3021588"/>
            <a:ext cx="5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21.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817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Add Simulation Source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44824"/>
            <a:ext cx="8028384" cy="375298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7624" y="2636912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172400" y="5157192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84093" y="2483604"/>
            <a:ext cx="5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23.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91664" y="4912541"/>
            <a:ext cx="5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24.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953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Add Simulation Source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688499"/>
            <a:ext cx="7128792" cy="47285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15816" y="4797152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423820" y="4720498"/>
            <a:ext cx="5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25.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219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Add Simulation Source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16832"/>
            <a:ext cx="8172400" cy="382031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15616" y="2708920"/>
            <a:ext cx="86409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135888" y="5301208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83568" y="2654076"/>
            <a:ext cx="5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26.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32357" y="5147900"/>
            <a:ext cx="5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27.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7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基本指令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9D463-1FF0-4C49-AA43-327DA3788198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393452"/>
              </p:ext>
            </p:extLst>
          </p:nvPr>
        </p:nvGraphicFramePr>
        <p:xfrm>
          <a:off x="388219" y="2554626"/>
          <a:ext cx="8316925" cy="279781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750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5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1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marL="495935" marR="495935" algn="ctr">
                        <a:spcBef>
                          <a:spcPts val="49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ALU</a:t>
                      </a:r>
                      <a:r>
                        <a:rPr lang="en-US" sz="1600" b="1" spc="-13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Action</a:t>
                      </a:r>
                      <a:endParaRPr lang="zh-TW" sz="1200" b="1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20370" marR="423545" algn="ctr">
                        <a:spcBef>
                          <a:spcPts val="49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Name</a:t>
                      </a:r>
                      <a:endParaRPr lang="zh-TW" sz="1200" b="1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9715" marR="259080" algn="ctr">
                        <a:spcBef>
                          <a:spcPts val="49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ALU Control</a:t>
                      </a:r>
                      <a:r>
                        <a:rPr lang="en-US" sz="1600" b="1" spc="-75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Input</a:t>
                      </a:r>
                      <a:endParaRPr lang="zh-TW" sz="1200" b="1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495935" marR="495935" algn="ctr"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And</a:t>
                      </a:r>
                      <a:endParaRPr lang="zh-TW" sz="1200" b="1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22910" marR="422275" algn="ctr"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And</a:t>
                      </a:r>
                      <a:endParaRPr lang="zh-TW" sz="1200" b="1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9715" marR="257810" algn="ctr"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0000</a:t>
                      </a:r>
                      <a:endParaRPr lang="zh-TW" sz="1200" b="1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495935" marR="495935" algn="ctr">
                        <a:spcBef>
                          <a:spcPts val="50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Or</a:t>
                      </a:r>
                      <a:endParaRPr lang="zh-TW" sz="1200" b="1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21640" marR="423545" algn="ctr">
                        <a:spcBef>
                          <a:spcPts val="50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Or</a:t>
                      </a:r>
                      <a:endParaRPr lang="zh-TW" sz="1200" b="1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9715" marR="257810" algn="ctr">
                        <a:spcBef>
                          <a:spcPts val="50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0001</a:t>
                      </a:r>
                      <a:endParaRPr lang="zh-TW" sz="1200" b="1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495935" marR="495935" algn="ctr"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Add</a:t>
                      </a:r>
                      <a:endParaRPr lang="zh-TW" sz="1200" b="1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22910" marR="423545" algn="ctr"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Addition</a:t>
                      </a:r>
                      <a:endParaRPr lang="zh-TW" sz="1200" b="1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9715" marR="257810" algn="ctr"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0010</a:t>
                      </a:r>
                      <a:endParaRPr lang="zh-TW" sz="1200" b="1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495935" marR="495935" algn="ctr"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Sub</a:t>
                      </a:r>
                      <a:endParaRPr lang="zh-TW" sz="1200" b="1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22910" marR="423545" algn="ctr"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Subtract</a:t>
                      </a:r>
                      <a:endParaRPr lang="zh-TW" sz="1200" b="1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9715" marR="256540" algn="ctr"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1600" b="1" spc="-2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0110</a:t>
                      </a:r>
                      <a:endParaRPr lang="zh-TW" sz="1200" b="1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495935" marR="495300" algn="ctr">
                        <a:spcBef>
                          <a:spcPts val="49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Nor</a:t>
                      </a:r>
                      <a:endParaRPr lang="zh-TW" sz="1200" b="1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22910" marR="421640" algn="ctr">
                        <a:spcBef>
                          <a:spcPts val="49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Nor</a:t>
                      </a:r>
                      <a:endParaRPr lang="zh-TW" sz="1200" b="1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9715" marR="256540" algn="ctr">
                        <a:spcBef>
                          <a:spcPts val="490"/>
                        </a:spcBef>
                        <a:spcAft>
                          <a:spcPts val="0"/>
                        </a:spcAft>
                      </a:pPr>
                      <a:r>
                        <a:rPr lang="en-US" sz="1600" b="1" spc="-2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1100</a:t>
                      </a:r>
                      <a:endParaRPr lang="zh-TW" sz="1200" b="1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495935" marR="495935" algn="ctr">
                        <a:spcBef>
                          <a:spcPts val="49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Nand</a:t>
                      </a:r>
                      <a:endParaRPr lang="zh-TW" sz="1200" b="1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22910" marR="422275" algn="ctr">
                        <a:spcBef>
                          <a:spcPts val="49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Nand</a:t>
                      </a:r>
                      <a:endParaRPr lang="zh-TW" sz="1200" b="1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9715" marR="256540" algn="ctr">
                        <a:spcBef>
                          <a:spcPts val="490"/>
                        </a:spcBef>
                        <a:spcAft>
                          <a:spcPts val="0"/>
                        </a:spcAft>
                      </a:pPr>
                      <a:r>
                        <a:rPr lang="en-US" sz="1600" b="1" spc="-2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1101</a:t>
                      </a:r>
                      <a:endParaRPr lang="zh-TW" sz="1200" b="1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495935" marR="495935" algn="ctr"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Slt</a:t>
                      </a:r>
                      <a:endParaRPr lang="zh-TW" sz="1200" b="1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22910" marR="423545" algn="ctr"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Set Less</a:t>
                      </a:r>
                      <a:r>
                        <a:rPr lang="en-US" sz="1600" b="1" spc="-65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Than</a:t>
                      </a:r>
                      <a:endParaRPr lang="zh-TW" sz="1200" b="1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9715" marR="256540" algn="ctr">
                        <a:spcBef>
                          <a:spcPts val="480"/>
                        </a:spcBef>
                        <a:spcAft>
                          <a:spcPts val="0"/>
                        </a:spcAft>
                      </a:pPr>
                      <a:r>
                        <a:rPr lang="en-US" sz="1600" b="1" spc="-3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0111</a:t>
                      </a:r>
                      <a:endParaRPr lang="zh-TW" sz="1200" b="1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4897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Add Simulation Source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772816"/>
            <a:ext cx="6551060" cy="434531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16216" y="5805264"/>
            <a:ext cx="720080" cy="312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012685" y="5435932"/>
            <a:ext cx="5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28.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160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Run Simulation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1772816"/>
            <a:ext cx="7570465" cy="399723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99592" y="4149080"/>
            <a:ext cx="7200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547664" y="4293096"/>
            <a:ext cx="1728192" cy="225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68332" y="4018063"/>
            <a:ext cx="5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29.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245189" y="4169016"/>
            <a:ext cx="5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30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904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Run Simulation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00052"/>
            <a:ext cx="7795830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17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RTL Analysis / Schematic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56" y="1772816"/>
            <a:ext cx="8496944" cy="417646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9552" y="5229200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823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利用所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做的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ALU 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來實作一個簡易的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Single Cycle CPU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，借此了解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Single Cycle CPU 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的架構與其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Data Path</a:t>
            </a:r>
            <a:endParaRPr lang="zh-TW" altLang="en-US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9D463-1FF0-4C49-AA43-327DA3788198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9FAD9AC6-75B7-4D1D-87A8-140FF1A89EA0}"/>
              </a:ext>
            </a:extLst>
          </p:cNvPr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 err="1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Singlecycle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904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91C240-6337-4013-B776-7E338EB19109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259632" y="269850"/>
            <a:ext cx="7210425" cy="1143000"/>
          </a:xfrm>
        </p:spPr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指令格式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1547664" y="2407152"/>
          <a:ext cx="6408714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8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1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81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81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OpCode</a:t>
                      </a:r>
                      <a:endParaRPr lang="en-US" altLang="zh-TW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</a:t>
                      </a:r>
                      <a:endParaRPr lang="en-US" altLang="zh-TW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Rt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Shamt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bits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bits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bits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bits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bits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bits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547664" y="4344289"/>
          <a:ext cx="6408713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1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43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OpCode</a:t>
                      </a:r>
                      <a:endParaRPr lang="en-US" altLang="zh-TW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</a:t>
                      </a:r>
                      <a:endParaRPr lang="en-US" altLang="zh-TW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Rt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bits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bits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bits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bits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83568" y="184482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R-type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83568" y="356368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I-type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272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3608" y="332656"/>
            <a:ext cx="7210425" cy="1143000"/>
          </a:xfrm>
        </p:spPr>
        <p:txBody>
          <a:bodyPr/>
          <a:lstStyle/>
          <a:p>
            <a:r>
              <a:rPr lang="en-US" altLang="zh-TW" sz="44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Architecture</a:t>
            </a:r>
            <a:endParaRPr lang="zh-TW" altLang="en-US" sz="440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9D463-1FF0-4C49-AA43-327DA3788198}" type="slidenum">
              <a:rPr lang="en-US" altLang="zh-TW" smtClean="0"/>
              <a:pPr>
                <a:defRPr/>
              </a:pPr>
              <a:t>46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28800"/>
            <a:ext cx="7848872" cy="502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47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接點 5"/>
          <p:cNvCxnSpPr/>
          <p:nvPr/>
        </p:nvCxnSpPr>
        <p:spPr>
          <a:xfrm>
            <a:off x="1092938" y="4833156"/>
            <a:ext cx="4547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  <p:sp>
        <p:nvSpPr>
          <p:cNvPr id="3" name="矩形: 圓角 2"/>
          <p:cNvSpPr/>
          <p:nvPr/>
        </p:nvSpPr>
        <p:spPr>
          <a:xfrm>
            <a:off x="1547664" y="2564904"/>
            <a:ext cx="1872208" cy="2736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1570342" y="4725144"/>
            <a:ext cx="216024" cy="216024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54726" y="4653136"/>
            <a:ext cx="80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Clk_i</a:t>
            </a:r>
            <a:endParaRPr lang="zh-TW" altLang="en-US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1092938" y="4293096"/>
            <a:ext cx="4547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395536" y="4077072"/>
            <a:ext cx="80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Rst_n</a:t>
            </a:r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>
            <a:off x="1092938" y="3356992"/>
            <a:ext cx="4547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79512" y="3111499"/>
            <a:ext cx="94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pc_in_i</a:t>
            </a:r>
            <a:endParaRPr lang="zh-TW" altLang="en-US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3419872" y="3356992"/>
            <a:ext cx="4547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3839102" y="3111499"/>
            <a:ext cx="138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pc_out_o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045715" y="4124979"/>
            <a:ext cx="3842840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 err="1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clk_i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 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時脈輸入埠</a:t>
            </a:r>
            <a:endParaRPr lang="en-US" altLang="zh-TW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 err="1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rst_n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低位準非同步之系統重置信號</a:t>
            </a:r>
            <a:endParaRPr lang="en-US" altLang="zh-TW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en-US" altLang="zh-TW" dirty="0" err="1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pc_in_i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PC address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輸入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</a:p>
          <a:p>
            <a:r>
              <a:rPr lang="en-US" altLang="zh-TW" dirty="0" err="1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pc_out_o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PC address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輸出</a:t>
            </a:r>
            <a:endParaRPr lang="en-US" altLang="zh-TW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45064" y="3753906"/>
            <a:ext cx="51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045715" y="2284817"/>
            <a:ext cx="3842840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用途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</a:t>
            </a:r>
          </a:p>
          <a:p>
            <a:pPr algn="just"/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PC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本質為一個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register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，用來儲存當前之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PC address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，以提供下次計算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PC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address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用</a:t>
            </a:r>
            <a:endParaRPr lang="en-US" altLang="zh-TW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1043608" y="332656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sz="4400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Program Counter</a:t>
            </a:r>
            <a:endParaRPr lang="zh-TW" altLang="en-US" sz="4400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49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  <p:sp>
        <p:nvSpPr>
          <p:cNvPr id="3" name="矩形: 圓角 2"/>
          <p:cNvSpPr/>
          <p:nvPr/>
        </p:nvSpPr>
        <p:spPr>
          <a:xfrm>
            <a:off x="1471716" y="2884981"/>
            <a:ext cx="1872208" cy="2088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1016990" y="3861048"/>
            <a:ext cx="4547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-36621" y="3485146"/>
            <a:ext cx="125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pc_addr_i</a:t>
            </a:r>
            <a:endParaRPr lang="zh-TW" altLang="en-US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3343924" y="3861048"/>
            <a:ext cx="4547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3670663" y="3485146"/>
            <a:ext cx="138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Instr_o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045715" y="4124979"/>
            <a:ext cx="384284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 err="1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pc_addr_i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PC address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輸入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</a:p>
          <a:p>
            <a:r>
              <a:rPr lang="en-US" altLang="zh-TW" dirty="0" err="1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instr_o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指令輸出</a:t>
            </a:r>
            <a:endParaRPr lang="en-US" altLang="zh-TW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045715" y="2284817"/>
            <a:ext cx="3842840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用途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</a:t>
            </a:r>
          </a:p>
          <a:p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用來儲存程式執行時所用到的指令，並用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PC address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來查找</a:t>
            </a:r>
            <a:endParaRPr lang="en-US" altLang="zh-TW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1043608" y="332656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sz="4400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Instruction Memory </a:t>
            </a:r>
            <a:endParaRPr lang="zh-TW" altLang="en-US" sz="4400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763688" y="3573016"/>
            <a:ext cx="133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Instruction Memory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8268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  <p:sp>
        <p:nvSpPr>
          <p:cNvPr id="3" name="矩形: 圓角 2"/>
          <p:cNvSpPr/>
          <p:nvPr/>
        </p:nvSpPr>
        <p:spPr>
          <a:xfrm>
            <a:off x="1471716" y="1772817"/>
            <a:ext cx="1872208" cy="3960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1016990" y="3861048"/>
            <a:ext cx="4547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-36621" y="3485146"/>
            <a:ext cx="125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instr_op_i</a:t>
            </a:r>
            <a:endParaRPr lang="zh-TW" altLang="en-US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3343924" y="2420888"/>
            <a:ext cx="4547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830820" y="3010885"/>
            <a:ext cx="4208592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用途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用來解碼指令高六位元所帶來的資訊，並輸出相對應的訊號。指令高六位元所代表之意義於後面會做解釋。此處可用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case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語法來設計當輸入為多少時，各輸出腳需要輸出什麼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1043608" y="332656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sz="4400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Decoder</a:t>
            </a:r>
            <a:endParaRPr lang="zh-TW" altLang="en-US" sz="4400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3343924" y="3068960"/>
            <a:ext cx="4547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3343924" y="3645437"/>
            <a:ext cx="4547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343924" y="4266462"/>
            <a:ext cx="4547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3343924" y="4861266"/>
            <a:ext cx="4547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3425058" y="2038648"/>
            <a:ext cx="143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RegWrite_o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3458728" y="3248488"/>
            <a:ext cx="125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ALUSrc_o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3425059" y="2641553"/>
            <a:ext cx="143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ALU_op_o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425059" y="4464315"/>
            <a:ext cx="125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Branch_o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425059" y="3869512"/>
            <a:ext cx="125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RegDst_o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837555" y="366551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464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91C240-6337-4013-B776-7E338EB19109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30473" y="533735"/>
            <a:ext cx="7210425" cy="70609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ALU</a:t>
            </a:r>
            <a:r>
              <a:rPr lang="zh-TW" altLang="en-US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Module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3431702" y="2410962"/>
            <a:ext cx="2748447" cy="35283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2560079" y="3128173"/>
            <a:ext cx="88376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84576" y="2775438"/>
            <a:ext cx="2219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latin typeface="Arial" panose="020B0604020202020204" pitchFamily="34" charset="0"/>
                <a:cs typeface="Arial" panose="020B0604020202020204" pitchFamily="34" charset="0"/>
              </a:rPr>
              <a:t>ALU_control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2547937" y="4091092"/>
            <a:ext cx="88376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2560079" y="5083305"/>
            <a:ext cx="88376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687377" y="3801196"/>
            <a:ext cx="864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src1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678872" y="4764114"/>
            <a:ext cx="864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src2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6180149" y="2934118"/>
            <a:ext cx="88376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6180149" y="3720439"/>
            <a:ext cx="88376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6164539" y="4558037"/>
            <a:ext cx="88376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6185119" y="5345638"/>
            <a:ext cx="88376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7060379" y="2615198"/>
            <a:ext cx="1188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061038" y="3391724"/>
            <a:ext cx="1188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029063" y="4271384"/>
            <a:ext cx="1719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overflow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048304" y="5045580"/>
            <a:ext cx="105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zero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227762" y="3801196"/>
            <a:ext cx="1283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ALU</a:t>
            </a:r>
            <a:endParaRPr lang="zh-TW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2927958" y="2934118"/>
            <a:ext cx="216024" cy="3645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2947138" y="3875465"/>
            <a:ext cx="216024" cy="3645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2990981" y="4883014"/>
            <a:ext cx="216024" cy="3645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6446158" y="2732387"/>
            <a:ext cx="216024" cy="3645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6521370" y="3518367"/>
            <a:ext cx="216024" cy="3645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6554170" y="4304687"/>
            <a:ext cx="216024" cy="3645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6606421" y="5188963"/>
            <a:ext cx="216024" cy="3645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6416608" y="4826277"/>
            <a:ext cx="35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714312" y="3557512"/>
            <a:ext cx="448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32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761943" y="4520474"/>
            <a:ext cx="44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32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308596" y="2389614"/>
            <a:ext cx="46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32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6344577" y="3165611"/>
            <a:ext cx="35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6377377" y="3977815"/>
            <a:ext cx="35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2900539" y="2718288"/>
            <a:ext cx="35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8694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7574" y="233772"/>
            <a:ext cx="7210425" cy="1143000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Decoder 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輸出埠介紹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9D463-1FF0-4C49-AA43-327DA3788198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251520" y="2060848"/>
          <a:ext cx="8640960" cy="397978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8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45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2994">
                <a:tc>
                  <a:txBody>
                    <a:bodyPr/>
                    <a:lstStyle/>
                    <a:p>
                      <a:pPr marL="196215">
                        <a:spcBef>
                          <a:spcPts val="82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Signal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7945" algn="ctr">
                        <a:spcBef>
                          <a:spcPts val="82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Unset</a:t>
                      </a:r>
                      <a:r>
                        <a:rPr lang="en-US" altLang="zh-TW" sz="16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(=0)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4295" marR="74295" algn="ctr">
                        <a:spcBef>
                          <a:spcPts val="82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Set(=1)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994">
                <a:tc>
                  <a:txBody>
                    <a:bodyPr/>
                    <a:lstStyle/>
                    <a:p>
                      <a:pPr marL="150495">
                        <a:spcBef>
                          <a:spcPts val="82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RegDst_o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7945" algn="ctr">
                        <a:lnSpc>
                          <a:spcPts val="147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Write register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目的暫存器編號來自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rt</a:t>
                      </a:r>
                      <a:r>
                        <a:rPr lang="en-US" sz="1400" spc="-105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欄位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67945" marR="67945" algn="ctr">
                        <a:spcBef>
                          <a:spcPts val="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指令的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20:16</a:t>
                      </a:r>
                      <a:r>
                        <a:rPr lang="en-US" sz="1400" spc="-35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位元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)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4295" marR="78740" algn="ctr">
                        <a:lnSpc>
                          <a:spcPts val="139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Write register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目的暫存器編號來自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sz="1400" spc="-105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欄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74295" marR="74930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位(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指令的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15:11</a:t>
                      </a:r>
                      <a:r>
                        <a:rPr lang="en-US" sz="1400" spc="-8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位元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)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811">
                <a:tc>
                  <a:txBody>
                    <a:bodyPr/>
                    <a:lstStyle/>
                    <a:p>
                      <a:pPr marL="107950">
                        <a:spcBef>
                          <a:spcPts val="83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RegWrite</a:t>
                      </a:r>
                      <a:r>
                        <a:rPr lang="en-US" altLang="zh-TW" sz="1600" dirty="0" err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_o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4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無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4295" marR="75565" algn="ctr">
                        <a:lnSpc>
                          <a:spcPts val="139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將 Write data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輸入的值寫入</a:t>
                      </a:r>
                      <a:r>
                        <a:rPr lang="en-US" sz="1400" spc="-145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Write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74295" marR="74295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register</a:t>
                      </a:r>
                      <a:r>
                        <a:rPr lang="en-US" sz="1400" spc="-25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輸入所指定的暫存器中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994">
                <a:tc>
                  <a:txBody>
                    <a:bodyPr/>
                    <a:lstStyle/>
                    <a:p>
                      <a:pPr marL="146050">
                        <a:spcBef>
                          <a:spcPts val="82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ALUSrc_o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8580" algn="ctr">
                        <a:lnSpc>
                          <a:spcPts val="139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ALU</a:t>
                      </a:r>
                      <a:r>
                        <a:rPr lang="en-US" sz="1400" spc="-2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zh-TW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的第二個運算元來自暫存器檔案第二</a:t>
                      </a:r>
                    </a:p>
                    <a:p>
                      <a:pPr marL="66040" marR="68580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個輸出埠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 ( Read Data 2</a:t>
                      </a:r>
                      <a:r>
                        <a:rPr lang="en-US" sz="1400" spc="-7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)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4295" marR="74295" algn="ctr">
                        <a:lnSpc>
                          <a:spcPts val="139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ALU</a:t>
                      </a:r>
                      <a:r>
                        <a:rPr lang="en-US" sz="1400" spc="-2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zh-TW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的第二個運算元來自指令中最低</a:t>
                      </a:r>
                    </a:p>
                    <a:p>
                      <a:pPr marL="74295" marR="74295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的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16</a:t>
                      </a:r>
                      <a:r>
                        <a:rPr lang="en-US" sz="1400" spc="-25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zh-TW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個位元經過符號延伸後的值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994">
                <a:tc>
                  <a:txBody>
                    <a:bodyPr/>
                    <a:lstStyle/>
                    <a:p>
                      <a:pPr marL="146050">
                        <a:spcBef>
                          <a:spcPts val="82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600" dirty="0" err="1"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Branch_o</a:t>
                      </a:r>
                      <a:endParaRPr lang="zh-TW" sz="16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6040" marR="68580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該道指令不為</a:t>
                      </a:r>
                      <a:r>
                        <a:rPr lang="en-US" altLang="zh-TW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branch</a:t>
                      </a:r>
                      <a:r>
                        <a:rPr lang="zh-TW" alt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指令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4295" marR="74295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該道指令為</a:t>
                      </a:r>
                      <a:r>
                        <a:rPr lang="en-US" altLang="zh-TW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branch</a:t>
                      </a:r>
                      <a:r>
                        <a:rPr lang="zh-TW" alt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指令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557365"/>
                  </a:ext>
                </a:extLst>
              </a:tr>
              <a:tr h="662994">
                <a:tc gridSpan="3">
                  <a:txBody>
                    <a:bodyPr/>
                    <a:lstStyle/>
                    <a:p>
                      <a:pPr marL="146050">
                        <a:spcBef>
                          <a:spcPts val="82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600" dirty="0" err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ALU_op_o</a:t>
                      </a:r>
                      <a:r>
                        <a:rPr lang="en-US" altLang="zh-TW" sz="16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zh-TW" altLang="en-US" sz="16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提供</a:t>
                      </a:r>
                      <a:r>
                        <a:rPr lang="en-US" altLang="zh-TW" sz="16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ALU control</a:t>
                      </a:r>
                      <a:r>
                        <a:rPr lang="zh-TW" altLang="en-US" sz="16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所需要的控制信號 </a:t>
                      </a:r>
                      <a:endParaRPr lang="zh-TW" sz="1600" dirty="0"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6040" marR="68580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74295" marR="74295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endParaRPr lang="zh-TW" altLang="en-US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985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369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  <p:sp>
        <p:nvSpPr>
          <p:cNvPr id="3" name="矩形: 圓角 2"/>
          <p:cNvSpPr/>
          <p:nvPr/>
        </p:nvSpPr>
        <p:spPr>
          <a:xfrm>
            <a:off x="1471716" y="2884981"/>
            <a:ext cx="1872208" cy="2088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1016990" y="3429000"/>
            <a:ext cx="4547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249387" y="3066323"/>
            <a:ext cx="93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latin typeface="Arial" panose="020B0604020202020204" pitchFamily="34" charset="0"/>
                <a:cs typeface="Arial" panose="020B0604020202020204" pitchFamily="34" charset="0"/>
              </a:rPr>
              <a:t>funct_i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3343924" y="3861048"/>
            <a:ext cx="4547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3707904" y="3485160"/>
            <a:ext cx="138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latin typeface="Arial" panose="020B0604020202020204" pitchFamily="34" charset="0"/>
                <a:cs typeface="Arial" panose="020B0604020202020204" pitchFamily="34" charset="0"/>
              </a:rPr>
              <a:t>ALUCtrl_o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088874" y="4706186"/>
            <a:ext cx="384284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 err="1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funct_i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指令低六位元輸入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</a:p>
          <a:p>
            <a:r>
              <a:rPr lang="en-US" altLang="zh-TW" dirty="0" err="1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ALUCtrl_o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控制訊號輸出</a:t>
            </a:r>
            <a:endParaRPr lang="en-US" altLang="zh-TW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088874" y="2405187"/>
            <a:ext cx="3842840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用途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</a:t>
            </a:r>
          </a:p>
          <a:p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由於</a:t>
            </a:r>
            <a:r>
              <a:rPr lang="en-US" altLang="zh-TW" dirty="0" err="1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ALU_op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無法分類所有指令，因此需再藉由指令的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function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來未的幫助，做更細部的分類</a:t>
            </a:r>
            <a:endParaRPr lang="en-US" altLang="zh-TW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1043608" y="332656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sz="4400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ALU</a:t>
            </a:r>
            <a:r>
              <a:rPr lang="zh-TW" altLang="en-US" sz="4400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4400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Control </a:t>
            </a:r>
            <a:endParaRPr lang="zh-TW" altLang="en-US" sz="4400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788561" y="3573016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ALU Control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1033751" y="4365104"/>
            <a:ext cx="4547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1338" y="3995772"/>
            <a:ext cx="130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latin typeface="Arial" panose="020B0604020202020204" pitchFamily="34" charset="0"/>
                <a:cs typeface="Arial" panose="020B0604020202020204" pitchFamily="34" charset="0"/>
              </a:rPr>
              <a:t>ALUOp_i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859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7574" y="233772"/>
            <a:ext cx="7210425" cy="11430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須完成的指令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作業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9D463-1FF0-4C49-AA43-327DA3788198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79512" y="1844824"/>
          <a:ext cx="8640959" cy="396120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2167">
                  <a:extLst>
                    <a:ext uri="{9D8B030D-6E8A-4147-A177-3AD203B41FA5}">
                      <a16:colId xmlns:a16="http://schemas.microsoft.com/office/drawing/2014/main" val="3687181509"/>
                    </a:ext>
                  </a:extLst>
                </a:gridCol>
              </a:tblGrid>
              <a:tr h="352230">
                <a:tc>
                  <a:txBody>
                    <a:bodyPr/>
                    <a:lstStyle/>
                    <a:p>
                      <a:pPr marL="141605" marR="141605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Instruction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90830" marR="29083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Example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70510" marR="27051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Meaning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marR="5334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OpCode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6540" marR="25781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Function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6540" marR="25781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ALU Control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893">
                <a:tc>
                  <a:txBody>
                    <a:bodyPr/>
                    <a:lstStyle/>
                    <a:p>
                      <a:pPr marL="141605" marR="144145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400" spc="-2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ADD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90830" marR="290195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add</a:t>
                      </a:r>
                      <a:r>
                        <a:rPr lang="en-US" sz="1400" spc="-25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r1,r2,r3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71780" marR="26797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r1 = r2 + r3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marR="5588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6’b000000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7810" marR="25781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6’b100000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7810" marR="25781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4’b0010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796">
                <a:tc>
                  <a:txBody>
                    <a:bodyPr/>
                    <a:lstStyle/>
                    <a:p>
                      <a:pPr marL="140970" marR="144145" algn="ctr"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ADDI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90830" marR="291465" algn="ctr"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addi</a:t>
                      </a:r>
                      <a:r>
                        <a:rPr lang="en-US" sz="1400" spc="-45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r1,r2,100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71780" marR="270510" algn="ctr"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r1 = r2 +</a:t>
                      </a:r>
                      <a:r>
                        <a:rPr lang="en-US" sz="1400" spc="5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spc="-1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100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marR="55880" algn="ctr"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6’b001000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X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4’b0010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893">
                <a:tc>
                  <a:txBody>
                    <a:bodyPr/>
                    <a:lstStyle/>
                    <a:p>
                      <a:pPr marL="141605" marR="14224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SUB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90830" marR="290195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sub</a:t>
                      </a:r>
                      <a:r>
                        <a:rPr lang="en-US" sz="1400" spc="-4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r1,r2,r3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7335" marR="27051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r1 = r2 -</a:t>
                      </a:r>
                      <a:r>
                        <a:rPr lang="en-US" sz="1400" spc="1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spc="-25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r3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marR="5588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6’b000000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7810" marR="25781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6’b100010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7810" marR="257810"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4’b0110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796">
                <a:tc>
                  <a:txBody>
                    <a:bodyPr/>
                    <a:lstStyle/>
                    <a:p>
                      <a:pPr marL="141605" marR="144145" algn="ctr"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1400" spc="-2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AND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90830" marR="290195" algn="ctr"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en-US" sz="1400" spc="-25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r1,r2,r3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71780" marR="269240" algn="ctr"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r1 = r2 &amp; r3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marR="55880" algn="ctr"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6’b000000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7810" marR="257810" algn="ctr"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6’b100100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7810" marR="257810" algn="ctr"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4’b0000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893">
                <a:tc>
                  <a:txBody>
                    <a:bodyPr/>
                    <a:lstStyle/>
                    <a:p>
                      <a:pPr marL="141605" marR="141605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OR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90830" marR="290195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or</a:t>
                      </a:r>
                      <a:r>
                        <a:rPr lang="en-US" sz="1400" spc="-25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r1,r2,r3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70510" marR="27051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r1 = r2 |</a:t>
                      </a:r>
                      <a:r>
                        <a:rPr lang="en-US" sz="1400" spc="-1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r3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marR="5588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6’b000000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7810" marR="25781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6’b100101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7810" marR="25781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4’b0001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9493">
                <a:tc>
                  <a:txBody>
                    <a:bodyPr/>
                    <a:lstStyle/>
                    <a:p>
                      <a:pPr marL="141605" marR="136525" algn="ctr">
                        <a:spcBef>
                          <a:spcPts val="945"/>
                        </a:spcBef>
                        <a:spcAft>
                          <a:spcPts val="0"/>
                        </a:spcAft>
                      </a:pPr>
                      <a:r>
                        <a:rPr lang="en-US" sz="1400" spc="-35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SLT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90830" marR="290830" algn="ctr">
                        <a:spcBef>
                          <a:spcPts val="94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slt</a:t>
                      </a:r>
                      <a:r>
                        <a:rPr lang="en-US" sz="1400" spc="-25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r1,r2,r3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9075" marR="221615">
                        <a:lnSpc>
                          <a:spcPct val="111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  <a:tabLst>
                          <a:tab pos="937260" algn="l"/>
                        </a:tabLs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If (r2&lt;r3) r1=1 else	r1=0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marR="55880" algn="ctr">
                        <a:spcBef>
                          <a:spcPts val="94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6’b000000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7810" marR="257810" algn="ctr">
                        <a:spcBef>
                          <a:spcPts val="94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6’b101010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7810" marR="257810" algn="ctr">
                        <a:spcBef>
                          <a:spcPts val="94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4’b0111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9493">
                <a:tc>
                  <a:txBody>
                    <a:bodyPr/>
                    <a:lstStyle/>
                    <a:p>
                      <a:pPr marL="141605" marR="141605" algn="ctr">
                        <a:spcBef>
                          <a:spcPts val="94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BEQ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90830" marR="290195" algn="ctr">
                        <a:spcBef>
                          <a:spcPts val="94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beq</a:t>
                      </a:r>
                      <a:r>
                        <a:rPr lang="en-US" sz="1400" spc="-4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r1,r2,25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9385" marR="160655" indent="198120">
                        <a:lnSpc>
                          <a:spcPct val="111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If  (r1==r2) go to</a:t>
                      </a:r>
                      <a:r>
                        <a:rPr lang="en-US" sz="1400" spc="-75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PC+4+</a:t>
                      </a:r>
                      <a:r>
                        <a:rPr lang="en-US" altLang="zh-TW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25</a:t>
                      </a:r>
                      <a:r>
                        <a:rPr lang="zh-TW" alt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altLang="zh-TW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4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marR="55880" algn="ctr">
                        <a:spcBef>
                          <a:spcPts val="94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6’b000100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spcBef>
                          <a:spcPts val="94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X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spcBef>
                          <a:spcPts val="94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4’b0110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3796">
                <a:tc>
                  <a:txBody>
                    <a:bodyPr/>
                    <a:lstStyle/>
                    <a:p>
                      <a:pPr marL="141605" marR="14224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ORI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90830" marR="290195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ori</a:t>
                      </a:r>
                      <a:r>
                        <a:rPr lang="en-US" sz="1400" spc="-45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r1,r2,100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71780" marR="268605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r1 = r2 |</a:t>
                      </a:r>
                      <a:r>
                        <a:rPr lang="en-US" sz="1400" spc="-5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spc="-1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100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5880" marR="5461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400" spc="-2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6’b001101</a:t>
                      </a:r>
                      <a:endParaRPr lang="zh-TW" sz="110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X</a:t>
                      </a:r>
                      <a:endParaRPr lang="zh-TW" sz="11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4’b0001</a:t>
                      </a:r>
                      <a:endParaRPr lang="zh-TW" sz="1400" dirty="0"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657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043608" y="332656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sz="44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Example </a:t>
            </a:r>
            <a:endParaRPr lang="zh-TW" altLang="en-US" sz="4400" kern="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14029" y="1844824"/>
            <a:ext cx="7340004" cy="40164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指令</a:t>
            </a:r>
            <a:r>
              <a:rPr lang="en-US" altLang="zh-TW" b="1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</a:t>
            </a:r>
            <a:r>
              <a:rPr lang="zh-TW" altLang="en-US" b="1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b="1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000000_00001_00010_00011_00000_100000</a:t>
            </a:r>
            <a:r>
              <a:rPr lang="zh-TW" altLang="en-US" b="1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 </a:t>
            </a:r>
            <a:r>
              <a:rPr lang="en-US" altLang="zh-TW" b="1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; </a:t>
            </a:r>
            <a:r>
              <a:rPr lang="zh-TW" altLang="en-US" b="1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b="1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add r3, r1, r2</a:t>
            </a:r>
            <a:endParaRPr lang="en-US" altLang="zh-TW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RegWrite_o</a:t>
            </a:r>
            <a:r>
              <a:rPr lang="en-US" altLang="zh-TW" sz="1200" b="1" dirty="0">
                <a:latin typeface="Arial" panose="020B0604020202020204" pitchFamily="34" charset="0"/>
                <a:cs typeface="Arial" panose="020B0604020202020204" pitchFamily="34" charset="0"/>
              </a:rPr>
              <a:t>: set 1			</a:t>
            </a:r>
            <a:r>
              <a:rPr lang="en-US" altLang="zh-TW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ALUctrl_o</a:t>
            </a:r>
            <a:r>
              <a:rPr lang="en-US" altLang="zh-TW" sz="1200" b="1" dirty="0">
                <a:latin typeface="Arial" panose="020B0604020202020204" pitchFamily="34" charset="0"/>
                <a:cs typeface="Arial" panose="020B0604020202020204" pitchFamily="34" charset="0"/>
              </a:rPr>
              <a:t>: 4’b0010 </a:t>
            </a:r>
          </a:p>
          <a:p>
            <a:pPr>
              <a:lnSpc>
                <a:spcPct val="150000"/>
              </a:lnSpc>
            </a:pPr>
            <a:r>
              <a:rPr lang="en-US" altLang="zh-TW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ALU_op_o</a:t>
            </a:r>
            <a:r>
              <a:rPr lang="en-US" altLang="zh-TW" sz="1200" b="1" dirty="0">
                <a:latin typeface="Arial" panose="020B0604020202020204" pitchFamily="34" charset="0"/>
                <a:cs typeface="Arial" panose="020B0604020202020204" pitchFamily="34" charset="0"/>
              </a:rPr>
              <a:t>: set 3’b000</a:t>
            </a:r>
          </a:p>
          <a:p>
            <a:pPr>
              <a:lnSpc>
                <a:spcPct val="150000"/>
              </a:lnSpc>
            </a:pPr>
            <a:r>
              <a:rPr lang="en-US" altLang="zh-TW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ALUSrc_o</a:t>
            </a:r>
            <a:r>
              <a:rPr lang="en-US" altLang="zh-TW" sz="1200" b="1" dirty="0">
                <a:latin typeface="Arial" panose="020B0604020202020204" pitchFamily="34" charset="0"/>
                <a:cs typeface="Arial" panose="020B0604020202020204" pitchFamily="34" charset="0"/>
              </a:rPr>
              <a:t>: set 0</a:t>
            </a:r>
          </a:p>
          <a:p>
            <a:pPr>
              <a:lnSpc>
                <a:spcPct val="150000"/>
              </a:lnSpc>
            </a:pPr>
            <a:r>
              <a:rPr lang="en-US" altLang="zh-TW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RegDst_o</a:t>
            </a:r>
            <a:r>
              <a:rPr lang="en-US" altLang="zh-TW" sz="1200" b="1" dirty="0">
                <a:latin typeface="Arial" panose="020B0604020202020204" pitchFamily="34" charset="0"/>
                <a:cs typeface="Arial" panose="020B0604020202020204" pitchFamily="34" charset="0"/>
              </a:rPr>
              <a:t>: set 1</a:t>
            </a:r>
          </a:p>
          <a:p>
            <a:pPr>
              <a:lnSpc>
                <a:spcPct val="150000"/>
              </a:lnSpc>
            </a:pPr>
            <a:r>
              <a:rPr lang="en-US" altLang="zh-TW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Branch_o</a:t>
            </a:r>
            <a:r>
              <a:rPr lang="en-US" altLang="zh-TW" sz="1200" b="1" dirty="0">
                <a:latin typeface="Arial" panose="020B0604020202020204" pitchFamily="34" charset="0"/>
                <a:cs typeface="Arial" panose="020B0604020202020204" pitchFamily="34" charset="0"/>
              </a:rPr>
              <a:t>: 0</a:t>
            </a:r>
          </a:p>
          <a:p>
            <a:pPr>
              <a:lnSpc>
                <a:spcPct val="150000"/>
              </a:lnSpc>
            </a:pPr>
            <a:endParaRPr lang="en-US" altLang="zh-TW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指令</a:t>
            </a:r>
            <a:r>
              <a:rPr lang="en-US" altLang="zh-TW" b="1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:000100_00100_01001_0000000000000001</a:t>
            </a:r>
            <a:r>
              <a:rPr lang="zh-TW" altLang="en-US" b="1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b="1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; </a:t>
            </a:r>
            <a:r>
              <a:rPr lang="en-US" altLang="zh-TW" b="1" dirty="0" err="1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beq</a:t>
            </a:r>
            <a:r>
              <a:rPr lang="en-US" altLang="zh-TW" b="1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r4, r9, 1</a:t>
            </a:r>
          </a:p>
          <a:p>
            <a:pPr lvl="0">
              <a:lnSpc>
                <a:spcPct val="150000"/>
              </a:lnSpc>
            </a:pPr>
            <a:r>
              <a:rPr lang="en-US" altLang="zh-TW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RegWrite_o: set 0			</a:t>
            </a:r>
            <a:r>
              <a:rPr lang="en-US" altLang="zh-TW" sz="1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ALUctrl_o</a:t>
            </a:r>
            <a:r>
              <a:rPr lang="en-US" altLang="zh-TW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4’b0110 </a:t>
            </a:r>
          </a:p>
          <a:p>
            <a:pPr lvl="0">
              <a:lnSpc>
                <a:spcPct val="150000"/>
              </a:lnSpc>
            </a:pPr>
            <a:r>
              <a:rPr lang="en-US" altLang="zh-TW" sz="1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ALU_op_o</a:t>
            </a:r>
            <a:r>
              <a:rPr lang="en-US" altLang="zh-TW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set 3’b010</a:t>
            </a:r>
          </a:p>
          <a:p>
            <a:pPr lvl="0">
              <a:lnSpc>
                <a:spcPct val="150000"/>
              </a:lnSpc>
            </a:pPr>
            <a:r>
              <a:rPr lang="en-US" altLang="zh-TW" sz="1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ALUSrc_o</a:t>
            </a:r>
            <a:r>
              <a:rPr lang="en-US" altLang="zh-TW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set 0</a:t>
            </a:r>
          </a:p>
          <a:p>
            <a:pPr lvl="0">
              <a:lnSpc>
                <a:spcPct val="150000"/>
              </a:lnSpc>
            </a:pPr>
            <a:r>
              <a:rPr lang="en-US" altLang="zh-TW" sz="1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RegDst_o</a:t>
            </a:r>
            <a:r>
              <a:rPr lang="en-US" altLang="zh-TW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set 0</a:t>
            </a:r>
          </a:p>
          <a:p>
            <a:pPr lvl="0">
              <a:lnSpc>
                <a:spcPct val="150000"/>
              </a:lnSpc>
            </a:pPr>
            <a:r>
              <a:rPr lang="en-US" altLang="zh-TW" sz="1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Branch_o</a:t>
            </a:r>
            <a:r>
              <a:rPr lang="en-US" altLang="zh-TW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</a:t>
            </a:r>
          </a:p>
        </p:txBody>
      </p:sp>
    </p:spTree>
    <p:extLst>
      <p:ext uri="{BB962C8B-B14F-4D97-AF65-F5344CB8AC3E}">
        <p14:creationId xmlns:p14="http://schemas.microsoft.com/office/powerpoint/2010/main" val="2868547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提供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提供</a:t>
            </a:r>
            <a:endParaRPr lang="en-US" altLang="zh-TW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lvl="1" algn="just"/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Reg_File.v </a:t>
            </a:r>
          </a:p>
          <a:p>
            <a:pPr lvl="1" algn="just"/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Instr_Memory.v</a:t>
            </a:r>
          </a:p>
          <a:p>
            <a:pPr lvl="1" algn="just"/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ProgramCounter.v</a:t>
            </a:r>
          </a:p>
          <a:p>
            <a:pPr algn="just"/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同學需完成以下的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File :</a:t>
            </a:r>
          </a:p>
          <a:p>
            <a:pPr lvl="1" algn="just"/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Simple_Single_CPU.v</a:t>
            </a:r>
          </a:p>
          <a:p>
            <a:pPr lvl="1" algn="just"/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Adder.v, ALU_Ctrl.v,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Decoder.v, Mux_2to1.v , </a:t>
            </a:r>
          </a:p>
          <a:p>
            <a:pPr marL="366713" lvl="1" indent="0" algn="just">
              <a:buNone/>
            </a:pP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 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Shift_Left_Two_32.v,Sign_Extend.v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9D463-1FF0-4C49-AA43-327DA3788198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9255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844824"/>
            <a:ext cx="8161387" cy="4104456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130473" y="533735"/>
            <a:ext cx="7210425" cy="70609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ALU</a:t>
            </a:r>
            <a:r>
              <a:rPr lang="zh-TW" altLang="en-US" kern="0" dirty="0"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</a:p>
        </p:txBody>
      </p:sp>
    </p:spTree>
    <p:extLst>
      <p:ext uri="{BB962C8B-B14F-4D97-AF65-F5344CB8AC3E}">
        <p14:creationId xmlns:p14="http://schemas.microsoft.com/office/powerpoint/2010/main" val="1268040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91C240-6337-4013-B776-7E338EB19109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259632" y="260648"/>
            <a:ext cx="7210425" cy="1143000"/>
          </a:xfrm>
        </p:spPr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腳位說明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217396"/>
              </p:ext>
            </p:extLst>
          </p:nvPr>
        </p:nvGraphicFramePr>
        <p:xfrm>
          <a:off x="1228487" y="2368903"/>
          <a:ext cx="6562353" cy="311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9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3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ALU_control</a:t>
                      </a:r>
                      <a:endParaRPr lang="zh-TW" altLang="en-US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4bits </a:t>
                      </a:r>
                      <a:r>
                        <a:rPr lang="zh-TW" altLang="en-US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控制線，由</a:t>
                      </a:r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Decoder</a:t>
                      </a:r>
                      <a:r>
                        <a:rPr lang="zh-TW" altLang="en-US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解碼指令低六位元而來 </a:t>
                      </a:r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</a:t>
                      </a:r>
                      <a:r>
                        <a:rPr lang="zh-TW" altLang="en-US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此</a:t>
                      </a:r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lab</a:t>
                      </a:r>
                      <a:r>
                        <a:rPr lang="zh-TW" altLang="en-US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由</a:t>
                      </a:r>
                      <a:r>
                        <a:rPr lang="en-US" altLang="zh-TW" dirty="0" err="1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testbench.v</a:t>
                      </a:r>
                      <a:r>
                        <a:rPr lang="zh-TW" altLang="en-US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提供</a:t>
                      </a:r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)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src1, src2</a:t>
                      </a:r>
                      <a:endParaRPr lang="zh-TW" altLang="en-US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32bits </a:t>
                      </a:r>
                      <a:r>
                        <a:rPr lang="zh-TW" altLang="en-US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輸入資料，以二的補數法表示 </a:t>
                      </a:r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</a:t>
                      </a:r>
                      <a:r>
                        <a:rPr lang="zh-TW" altLang="en-US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此</a:t>
                      </a:r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lab</a:t>
                      </a:r>
                      <a:r>
                        <a:rPr lang="zh-TW" altLang="en-US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由</a:t>
                      </a:r>
                      <a:r>
                        <a:rPr lang="en-US" altLang="zh-TW" dirty="0" err="1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testbench.v</a:t>
                      </a:r>
                      <a:r>
                        <a:rPr lang="zh-TW" altLang="en-US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提供</a:t>
                      </a:r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) </a:t>
                      </a:r>
                      <a:endParaRPr lang="zh-TW" altLang="en-US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result</a:t>
                      </a:r>
                      <a:endParaRPr lang="zh-TW" altLang="en-US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32bits ALU </a:t>
                      </a:r>
                      <a:r>
                        <a:rPr lang="zh-TW" altLang="en-US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運算結果</a:t>
                      </a:r>
                      <a:endParaRPr lang="en-US" altLang="zh-TW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zero</a:t>
                      </a:r>
                      <a:endParaRPr lang="zh-TW" altLang="en-US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當</a:t>
                      </a:r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result</a:t>
                      </a:r>
                      <a:r>
                        <a:rPr lang="zh-TW" altLang="en-US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為</a:t>
                      </a:r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</a:t>
                      </a:r>
                      <a:r>
                        <a:rPr lang="zh-TW" altLang="en-US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時，</a:t>
                      </a:r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zero</a:t>
                      </a:r>
                      <a:r>
                        <a:rPr lang="zh-TW" altLang="en-US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為</a:t>
                      </a:r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TW" altLang="en-US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result</a:t>
                      </a:r>
                      <a:r>
                        <a:rPr lang="zh-TW" altLang="en-US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不為</a:t>
                      </a:r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</a:t>
                      </a:r>
                      <a:r>
                        <a:rPr lang="zh-TW" altLang="en-US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時，</a:t>
                      </a:r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zero</a:t>
                      </a:r>
                      <a:r>
                        <a:rPr lang="zh-TW" altLang="en-US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為</a:t>
                      </a:r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</a:t>
                      </a:r>
                      <a:endParaRPr lang="zh-TW" altLang="en-US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cout</a:t>
                      </a:r>
                      <a:endParaRPr lang="zh-TW" altLang="en-US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執行加法或減法時所產生的進位</a:t>
                      </a:r>
                      <a:endParaRPr lang="en-US" altLang="zh-TW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overflow</a:t>
                      </a:r>
                      <a:endParaRPr lang="zh-TW" altLang="en-US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溢位旗標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250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 err="1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cout</a:t>
            </a:r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overflow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7504" y="177281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283968" y="2179014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1010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283968" y="2539054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3851920" y="3062274"/>
            <a:ext cx="14401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加號 9"/>
          <p:cNvSpPr/>
          <p:nvPr/>
        </p:nvSpPr>
        <p:spPr>
          <a:xfrm>
            <a:off x="3779912" y="2637329"/>
            <a:ext cx="288032" cy="32667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139952" y="3044475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0010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11960" y="3140969"/>
            <a:ext cx="216024" cy="36004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3779912" y="3429000"/>
            <a:ext cx="4320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3095836" y="319836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17188" y="3567695"/>
            <a:ext cx="40227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overflow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數值超出表示範圍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四位元二的補數表示範圍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7 ~ -8 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十進位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0111 ~ 1000 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二進位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868144" y="3787675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0100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868144" y="4147715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0100             4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接點 20"/>
          <p:cNvCxnSpPr/>
          <p:nvPr/>
        </p:nvCxnSpPr>
        <p:spPr>
          <a:xfrm flipV="1">
            <a:off x="5436096" y="4661807"/>
            <a:ext cx="1430068" cy="91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加號 21"/>
          <p:cNvSpPr/>
          <p:nvPr/>
        </p:nvSpPr>
        <p:spPr>
          <a:xfrm>
            <a:off x="5364088" y="4245990"/>
            <a:ext cx="288032" cy="32667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773789" y="4635546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000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869868" y="4725144"/>
            <a:ext cx="934380" cy="36004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/>
          <p:cNvCxnSpPr/>
          <p:nvPr/>
        </p:nvCxnSpPr>
        <p:spPr>
          <a:xfrm flipH="1">
            <a:off x="5436096" y="4991690"/>
            <a:ext cx="4320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4481077" y="4785936"/>
            <a:ext cx="1184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overflow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接點 27"/>
          <p:cNvCxnSpPr/>
          <p:nvPr/>
        </p:nvCxnSpPr>
        <p:spPr>
          <a:xfrm flipV="1">
            <a:off x="6989314" y="4644008"/>
            <a:ext cx="1430068" cy="91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加號 28"/>
          <p:cNvSpPr/>
          <p:nvPr/>
        </p:nvSpPr>
        <p:spPr>
          <a:xfrm>
            <a:off x="6993117" y="4236935"/>
            <a:ext cx="288032" cy="32667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7497173" y="4572660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8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846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7E7BD-8499-466D-97D6-DC6F5364870F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115616" y="404664"/>
            <a:ext cx="72104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w Cen MT" pitchFamily="34" charset="0"/>
                <a:ea typeface="微軟正黑體" pitchFamily="34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overflow</a:t>
            </a:r>
            <a:endParaRPr lang="zh-TW" altLang="en-US" kern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3671" y="1700808"/>
            <a:ext cx="6336704" cy="1381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24000">
              <a:lnSpc>
                <a:spcPts val="3500"/>
              </a:lnSpc>
              <a:buFont typeface="Wingdings" panose="05000000000000000000" pitchFamily="2" charset="2"/>
              <a:buChar char="u"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發生的時機點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324000">
              <a:lnSpc>
                <a:spcPts val="3500"/>
              </a:lnSpc>
              <a:buFont typeface="Wingdings" panose="05000000000000000000" pitchFamily="2" charset="2"/>
              <a:buChar char="n"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正數加正數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324000">
              <a:lnSpc>
                <a:spcPts val="3500"/>
              </a:lnSpc>
              <a:buFont typeface="Wingdings" panose="05000000000000000000" pitchFamily="2" charset="2"/>
              <a:buChar char="n"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負數加負數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2849" y="3082597"/>
            <a:ext cx="2728951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24000">
              <a:lnSpc>
                <a:spcPts val="3500"/>
              </a:lnSpc>
              <a:buFont typeface="Wingdings" panose="05000000000000000000" pitchFamily="2" charset="2"/>
              <a:buChar char="u"/>
            </a:pP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偵測</a:t>
            </a:r>
            <a:r>
              <a:rPr lang="en-US" altLang="zh-TW" b="1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overflow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之方式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324000">
              <a:lnSpc>
                <a:spcPts val="3500"/>
              </a:lnSpc>
              <a:buFont typeface="Wingdings" panose="05000000000000000000" pitchFamily="2" charset="2"/>
              <a:buChar char="u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9512" y="362446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正數加正數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719572" y="4489341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0xxx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19572" y="4849381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0xxx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287524" y="5372601"/>
            <a:ext cx="14401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加號 9"/>
          <p:cNvSpPr/>
          <p:nvPr/>
        </p:nvSpPr>
        <p:spPr>
          <a:xfrm>
            <a:off x="215516" y="4947656"/>
            <a:ext cx="288032" cy="32667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40819" y="5340490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0xxx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19572" y="4149080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426785" y="4487399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0xxx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426785" y="4847439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0xxx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接點 16"/>
          <p:cNvCxnSpPr/>
          <p:nvPr/>
        </p:nvCxnSpPr>
        <p:spPr>
          <a:xfrm>
            <a:off x="1994737" y="5370659"/>
            <a:ext cx="14401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加號 17"/>
          <p:cNvSpPr/>
          <p:nvPr/>
        </p:nvSpPr>
        <p:spPr>
          <a:xfrm>
            <a:off x="1922729" y="4945714"/>
            <a:ext cx="288032" cy="32667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248032" y="5338548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426785" y="4147138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069485" y="362446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負數加負數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4598654" y="4455288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1xxx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598654" y="4815328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1xxx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166606" y="5338548"/>
            <a:ext cx="14401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加號 24"/>
          <p:cNvSpPr/>
          <p:nvPr/>
        </p:nvSpPr>
        <p:spPr>
          <a:xfrm>
            <a:off x="4094598" y="4913603"/>
            <a:ext cx="288032" cy="32667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4419901" y="5306437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598654" y="4115027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362850" y="4455288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1xxx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362850" y="4815328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1xxx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接點 29"/>
          <p:cNvCxnSpPr/>
          <p:nvPr/>
        </p:nvCxnSpPr>
        <p:spPr>
          <a:xfrm>
            <a:off x="5930802" y="5338548"/>
            <a:ext cx="14401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加號 30"/>
          <p:cNvSpPr/>
          <p:nvPr/>
        </p:nvSpPr>
        <p:spPr>
          <a:xfrm>
            <a:off x="5858794" y="4913603"/>
            <a:ext cx="288032" cy="32667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6184097" y="5306437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1xxx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362850" y="4115027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207544" y="6035200"/>
            <a:ext cx="116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Overflow</a:t>
            </a:r>
            <a:endParaRPr lang="zh-TW" altLang="en-US" b="1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338926" y="6021288"/>
            <a:ext cx="116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Overflow</a:t>
            </a:r>
            <a:endParaRPr lang="zh-TW" altLang="en-US" b="1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2590280" y="5791352"/>
            <a:ext cx="0" cy="3019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788024" y="5733256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855125"/>
      </p:ext>
    </p:extLst>
  </p:cSld>
  <p:clrMapOvr>
    <a:masterClrMapping/>
  </p:clrMapOvr>
</p:sld>
</file>

<file path=ppt/theme/theme1.xml><?xml version="1.0" encoding="utf-8"?>
<a:theme xmlns:a="http://schemas.openxmlformats.org/drawingml/2006/main" name="MicrosystemsLab-LPS">
  <a:themeElements>
    <a:clrScheme name="MicrosystemsLab-LP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icrosystemsLab-LPS">
      <a:majorFont>
        <a:latin typeface="Tw Cen MT"/>
        <a:ea typeface="微軟正黑體"/>
        <a:cs typeface=""/>
      </a:majorFont>
      <a:minorFont>
        <a:latin typeface="Tw Cen M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icrosystemsLab-LP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ystemsLab-LP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ystemsLab-LP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ystemsLab-LP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ystemsLab-LP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ystemsLab-LP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crosystemsLab-LP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crosystemsLab-LP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crosystemsLab-LP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crosystemsLab-LP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crosystemsLab-LP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crosystemsLab-LP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MicrosystemsLab-LPS</Template>
  <TotalTime>23987</TotalTime>
  <Words>1243</Words>
  <Application>Microsoft Office PowerPoint</Application>
  <PresentationFormat>如螢幕大小 (4:3)</PresentationFormat>
  <Paragraphs>417</Paragraphs>
  <Slides>54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54</vt:i4>
      </vt:variant>
    </vt:vector>
  </HeadingPairs>
  <TitlesOfParts>
    <vt:vector size="64" baseType="lpstr">
      <vt:lpstr>微軟正黑體</vt:lpstr>
      <vt:lpstr>新細明體</vt:lpstr>
      <vt:lpstr>標楷體</vt:lpstr>
      <vt:lpstr>Arial</vt:lpstr>
      <vt:lpstr>Times New Roman</vt:lpstr>
      <vt:lpstr>Tw Cen MT</vt:lpstr>
      <vt:lpstr>Wingdings</vt:lpstr>
      <vt:lpstr>Wingdings 2</vt:lpstr>
      <vt:lpstr>MicrosystemsLab-LPS</vt:lpstr>
      <vt:lpstr>自訂設計</vt:lpstr>
      <vt:lpstr>Computer Organization Homework 2 </vt:lpstr>
      <vt:lpstr>PowerPoint 簡報</vt:lpstr>
      <vt:lpstr>Architecture</vt:lpstr>
      <vt:lpstr>基本指令</vt:lpstr>
      <vt:lpstr>PowerPoint 簡報</vt:lpstr>
      <vt:lpstr>PowerPoint 簡報</vt:lpstr>
      <vt:lpstr>腳位說明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指令格式</vt:lpstr>
      <vt:lpstr>Architecture</vt:lpstr>
      <vt:lpstr>PowerPoint 簡報</vt:lpstr>
      <vt:lpstr>PowerPoint 簡報</vt:lpstr>
      <vt:lpstr>PowerPoint 簡報</vt:lpstr>
      <vt:lpstr>Decoder 輸出埠介紹</vt:lpstr>
      <vt:lpstr>PowerPoint 簡報</vt:lpstr>
      <vt:lpstr>須完成的指令(作業)</vt:lpstr>
      <vt:lpstr>PowerPoint 簡報</vt:lpstr>
      <vt:lpstr>提供</vt:lpstr>
    </vt:vector>
  </TitlesOfParts>
  <Company>CMT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SaiAmoi</dc:creator>
  <cp:lastModifiedBy>Timk</cp:lastModifiedBy>
  <cp:revision>502</cp:revision>
  <dcterms:created xsi:type="dcterms:W3CDTF">2009-12-29T11:03:05Z</dcterms:created>
  <dcterms:modified xsi:type="dcterms:W3CDTF">2017-11-07T00:47:53Z</dcterms:modified>
</cp:coreProperties>
</file>